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70" r:id="rId14"/>
    <p:sldId id="272" r:id="rId15"/>
    <p:sldId id="269" r:id="rId16"/>
    <p:sldId id="271" r:id="rId17"/>
    <p:sldId id="274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June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26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9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22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2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55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02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796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2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07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June 28,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5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June 28,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8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39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lang="en-US" sz="4800" kern="1200" spc="16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 spc="7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11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1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2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0F92C-925A-4D2E-839E-EB381378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95000" y="4960218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455204" y="2674800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181350" y="267480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1936310" y="2674800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3250286" y="267480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3900009" y="2674800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101875" y="3205232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부피는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또는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패턴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의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액추에이터는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n-1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링과 결합함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720727"/>
              </a:xfrm>
              <a:prstGeom prst="rect">
                <a:avLst/>
              </a:prstGeom>
              <a:blipFill>
                <a:blip r:embed="rId5"/>
                <a:stretch>
                  <a:fillRect l="-478" t="-2837" b="-4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부피는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(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또는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패턴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의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액추에이터는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n-1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개의 링과 결합함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837" b="-46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높이 </a:t>
            </a:r>
            <a:r>
              <a:rPr lang="en-US" altLang="ko-KR" dirty="0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링 내부 부피는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수축과 관계없이 다음과 같다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내부 부피는 다음과 같다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43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식 검증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층의 내부 부피에 대하여 우리가 세운 식과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 err="1">
                    <a:latin typeface="Cambria Math" panose="02040503050406030204" pitchFamily="18" charset="0"/>
                  </a:rPr>
                  <a:t>인벤터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모델링의 내부 부피 계산 결과를 비교하여 식을 검증한다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 (60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도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 30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도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 1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도일 때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33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7459075"/>
                  </p:ext>
                </p:extLst>
              </p:nvPr>
            </p:nvGraphicFramePr>
            <p:xfrm>
              <a:off x="1337606" y="2936268"/>
              <a:ext cx="8128000" cy="17734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927.586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부피 </a:t>
                          </a:r>
                          <a:r>
                            <a:rPr lang="ko-KR" altLang="en-US" dirty="0" err="1"/>
                            <a:t>모델식</a:t>
                          </a:r>
                          <a:r>
                            <a:rPr lang="ko-KR" altLang="en-US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smtClean="0"/>
                                  </m:ctrlPr>
                                </m:sSubPr>
                                <m:e>
                                  <m:r>
                                    <a:rPr lang="en-US" altLang="ko-KR" b="0" smtClean="0"/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b="0" smtClean="0"/>
                                    <m:t>1</m:t>
                                  </m:r>
                                  <m:r>
                                    <a:rPr lang="en-US" altLang="ko-KR" b="0" smtClean="0"/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smtClean="0"/>
                                  </m:ctrlPr>
                                </m:dPr>
                                <m:e>
                                  <m:r>
                                    <a:rPr lang="ko-KR" altLang="en-US" b="0" smtClean="0"/>
                                    <m:t>𝜃</m:t>
                                  </m:r>
                                </m:e>
                              </m:d>
                            </m:oMath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16.923 %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7459075"/>
                  </p:ext>
                </p:extLst>
              </p:nvPr>
            </p:nvGraphicFramePr>
            <p:xfrm>
              <a:off x="1337606" y="2936268"/>
              <a:ext cx="8128000" cy="177349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927.586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91732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61538" r="-300599" b="-1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16.923 %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식 검증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9B08C8-28BD-38C8-1D21-5C81BCC42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31" y="1382291"/>
            <a:ext cx="6842696" cy="48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액추에이터가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ko-KR" altLang="en-US" b="0" i="1" dirty="0">
                    <a:latin typeface="Cambria Math" panose="02040503050406030204" pitchFamily="18" charset="0"/>
                  </a:rPr>
                  <a:t>은 다음과 같다</a:t>
                </a:r>
                <a:r>
                  <a:rPr lang="en-US" altLang="ko-KR" b="0" i="1" dirty="0">
                    <a:latin typeface="Cambria Math" panose="02040503050406030204" pitchFamily="18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 err="1">
                    <a:latin typeface="Cambria Math" panose="02040503050406030204" pitchFamily="18" charset="0"/>
                  </a:rPr>
                  <a:t>컴프레셔로부터의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 압력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P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에 의한 힘은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</a:rPr>
                  <a:t>이고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ko-KR" altLang="en-US" i="1" dirty="0">
                    <a:latin typeface="Cambria Math" panose="02040503050406030204" pitchFamily="18" charset="0"/>
                  </a:rPr>
                  <a:t>탄성계수가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k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인 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TPU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로 제작된 </a:t>
                </a:r>
                <a:r>
                  <a:rPr lang="ko-KR" altLang="en-US" i="1" dirty="0" err="1">
                    <a:latin typeface="Cambria Math" panose="02040503050406030204" pitchFamily="18" charset="0"/>
                  </a:rPr>
                  <a:t>액추에이터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i="1" dirty="0">
                    <a:latin typeface="Cambria Math" panose="02040503050406030204" pitchFamily="18" charset="0"/>
                  </a:rPr>
                  <a:t>이다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i="1" dirty="0">
                    <a:latin typeface="Cambria Math" panose="02040503050406030204" pitchFamily="18" charset="0"/>
                  </a:rPr>
                  <a:t>이므로</a:t>
                </a:r>
                <a:r>
                  <a:rPr lang="en-US" altLang="ko-KR" i="1" dirty="0">
                    <a:latin typeface="Cambria Math" panose="020405030504060302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166718"/>
              </a:xfrm>
              <a:prstGeom prst="rect">
                <a:avLst/>
              </a:prstGeom>
              <a:blipFill>
                <a:blip r:embed="rId2"/>
                <a:stretch>
                  <a:fillRect l="-485" t="-11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19FA6E8-7A53-06F7-77A4-91F790F8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69" y="3300021"/>
            <a:ext cx="3802086" cy="2883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568635" y="3497469"/>
            <a:ext cx="56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err="1">
                <a:latin typeface="Cambria Math" panose="02040503050406030204" pitchFamily="18" charset="0"/>
              </a:rPr>
              <a:t>액추에이터가</a:t>
            </a:r>
            <a:r>
              <a:rPr lang="ko-KR" altLang="en-US" i="1" dirty="0">
                <a:latin typeface="Cambria Math" panose="02040503050406030204" pitchFamily="18" charset="0"/>
              </a:rPr>
              <a:t> 수축함에 따라  발생하는 힘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>
                <a:latin typeface="Cambria Math" panose="02040503050406030204" pitchFamily="18" charset="0"/>
              </a:rPr>
              <a:t>변위 그래프는 오른쪽과 같다</a:t>
            </a:r>
            <a:r>
              <a:rPr lang="en-US" altLang="ko-KR" i="1" dirty="0">
                <a:latin typeface="Cambria Math" panose="02040503050406030204" pitchFamily="18" charset="0"/>
              </a:rPr>
              <a:t>. (</a:t>
            </a:r>
            <a:r>
              <a:rPr lang="ko-KR" altLang="en-US" i="1" dirty="0">
                <a:latin typeface="Cambria Math" panose="02040503050406030204" pitchFamily="18" charset="0"/>
              </a:rPr>
              <a:t>탄성력 제외</a:t>
            </a:r>
            <a:r>
              <a:rPr lang="en-US" altLang="ko-KR" i="1" dirty="0">
                <a:latin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339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i="1" dirty="0">
                    <a:latin typeface="Cambria Math" panose="02040503050406030204" pitchFamily="18" charset="0"/>
                  </a:rPr>
                  <a:t>따라서 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9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19FA6E8-7A53-06F7-77A4-91F790F8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069" y="3300021"/>
            <a:ext cx="3802086" cy="2883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568635" y="3497469"/>
            <a:ext cx="56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 err="1">
                <a:latin typeface="Cambria Math" panose="02040503050406030204" pitchFamily="18" charset="0"/>
              </a:rPr>
              <a:t>액추에이터가</a:t>
            </a:r>
            <a:r>
              <a:rPr lang="ko-KR" altLang="en-US" i="1" dirty="0">
                <a:latin typeface="Cambria Math" panose="02040503050406030204" pitchFamily="18" charset="0"/>
              </a:rPr>
              <a:t> 수축함에 따라  발생하는 힘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>
                <a:latin typeface="Cambria Math" panose="02040503050406030204" pitchFamily="18" charset="0"/>
              </a:rPr>
              <a:t>변위 그래프는 오른쪽과 같다</a:t>
            </a:r>
            <a:r>
              <a:rPr lang="en-US" altLang="ko-KR" i="1" dirty="0">
                <a:latin typeface="Cambria Math" panose="02040503050406030204" pitchFamily="18" charset="0"/>
              </a:rPr>
              <a:t>. (</a:t>
            </a:r>
            <a:r>
              <a:rPr lang="ko-KR" altLang="en-US" i="1" dirty="0">
                <a:latin typeface="Cambria Math" panose="02040503050406030204" pitchFamily="18" charset="0"/>
              </a:rPr>
              <a:t>탄성력 제외</a:t>
            </a:r>
            <a:r>
              <a:rPr lang="en-US" altLang="ko-KR" i="1" dirty="0">
                <a:latin typeface="Cambria Math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2076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9477" y="323134"/>
            <a:ext cx="8181474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383005" y="1744296"/>
            <a:ext cx="566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Cambria Math" panose="02040503050406030204" pitchFamily="18" charset="0"/>
              </a:rPr>
              <a:t>변수 단면 모양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로봇 팔에 들어가야 하므로 단면적의 최대거리를 맞춤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층 개수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총 높이기준 </a:t>
            </a:r>
            <a:r>
              <a:rPr lang="en-US" altLang="ko-KR" i="1" dirty="0">
                <a:latin typeface="Cambria Math" panose="02040503050406030204" pitchFamily="18" charset="0"/>
              </a:rPr>
              <a:t>n </a:t>
            </a:r>
            <a:r>
              <a:rPr lang="ko-KR" altLang="en-US" i="1" dirty="0">
                <a:latin typeface="Cambria Math" panose="02040503050406030204" pitchFamily="18" charset="0"/>
              </a:rPr>
              <a:t>에 따른 </a:t>
            </a:r>
            <a:r>
              <a:rPr lang="ko-KR" altLang="en-US" i="1" dirty="0" err="1">
                <a:latin typeface="Cambria Math" panose="02040503050406030204" pitchFamily="18" charset="0"/>
              </a:rPr>
              <a:t>최대힘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latin typeface="Cambria Math" panose="02040503050406030204" pitchFamily="18" charset="0"/>
              </a:rPr>
              <a:t>최소힘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latin typeface="Cambria Math" panose="02040503050406030204" pitchFamily="18" charset="0"/>
              </a:rPr>
              <a:t>힘차이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 err="1">
                <a:latin typeface="Cambria Math" panose="02040503050406030204" pitchFamily="18" charset="0"/>
              </a:rPr>
              <a:t>수축률</a:t>
            </a:r>
            <a:r>
              <a:rPr lang="ko-KR" altLang="en-US" i="1" dirty="0">
                <a:latin typeface="Cambria Math" panose="02040503050406030204" pitchFamily="18" charset="0"/>
              </a:rPr>
              <a:t> 최적화</a:t>
            </a:r>
            <a:r>
              <a:rPr lang="en-US" altLang="ko-KR" i="1" dirty="0">
                <a:latin typeface="Cambria Math" panose="02040503050406030204" pitchFamily="18" charset="0"/>
              </a:rPr>
              <a:t>(s </a:t>
            </a:r>
            <a:r>
              <a:rPr lang="ko-KR" altLang="en-US" i="1" dirty="0">
                <a:latin typeface="Cambria Math" panose="02040503050406030204" pitchFamily="18" charset="0"/>
              </a:rPr>
              <a:t>줄이고  </a:t>
            </a:r>
            <a:r>
              <a:rPr lang="en-US" altLang="ko-KR" i="1" dirty="0">
                <a:latin typeface="Cambria Math" panose="02040503050406030204" pitchFamily="18" charset="0"/>
              </a:rPr>
              <a:t>t </a:t>
            </a:r>
            <a:r>
              <a:rPr lang="ko-KR" altLang="en-US" i="1" dirty="0">
                <a:latin typeface="Cambria Math" panose="02040503050406030204" pitchFamily="18" charset="0"/>
              </a:rPr>
              <a:t>없애기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옆면 최적화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양방향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단방향</a:t>
            </a:r>
            <a:r>
              <a:rPr lang="en-US" altLang="ko-KR" i="1" dirty="0">
                <a:latin typeface="Cambria Math" panose="02040503050406030204" pitchFamily="18" charset="0"/>
              </a:rPr>
              <a:t>, d </a:t>
            </a:r>
            <a:r>
              <a:rPr lang="ko-KR" altLang="en-US" i="1" dirty="0">
                <a:latin typeface="Cambria Math" panose="02040503050406030204" pitchFamily="18" charset="0"/>
              </a:rPr>
              <a:t>줄이기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 err="1">
                <a:latin typeface="Cambria Math" panose="02040503050406030204" pitchFamily="18" charset="0"/>
              </a:rPr>
              <a:t>접히는부분</a:t>
            </a:r>
            <a:r>
              <a:rPr lang="ko-KR" altLang="en-US" i="1" dirty="0">
                <a:latin typeface="Cambria Math" panose="02040503050406030204" pitchFamily="18" charset="0"/>
              </a:rPr>
              <a:t> 길이를 늘리면 탄성력이 줄어드는 경향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각도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탄성력 측정법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프린터 출력물 품질에 따른 제작 한계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1075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299" y="1545776"/>
            <a:ext cx="316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</a:t>
            </a:r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 </a:t>
            </a:r>
            <a:r>
              <a:rPr lang="ko-KR" altLang="en-US" dirty="0"/>
              <a:t>높이 </a:t>
            </a:r>
            <a:r>
              <a:rPr lang="en-US" altLang="ko-KR" dirty="0"/>
              <a:t>= L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6" y="6207794"/>
            <a:ext cx="3762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상판</a:t>
            </a:r>
            <a:r>
              <a:rPr lang="en-US" altLang="ko-KR" dirty="0"/>
              <a:t>, </a:t>
            </a:r>
            <a:r>
              <a:rPr lang="ko-KR" altLang="en-US" dirty="0"/>
              <a:t>하판</a:t>
            </a:r>
            <a:r>
              <a:rPr lang="en-US" altLang="ko-KR" dirty="0"/>
              <a:t>, </a:t>
            </a:r>
            <a:r>
              <a:rPr lang="ko-KR" altLang="en-US" dirty="0"/>
              <a:t>링</a:t>
            </a:r>
            <a:endParaRPr lang="en-US" altLang="ko-KR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39299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</a:t>
            </a:r>
            <a:r>
              <a:rPr lang="en-US" altLang="ko-KR" dirty="0"/>
              <a:t>(</a:t>
            </a:r>
            <a:r>
              <a:rPr lang="ko-KR" altLang="en-US" dirty="0"/>
              <a:t>상판과 하판 동일</a:t>
            </a:r>
            <a:r>
              <a:rPr lang="en-US" altLang="ko-KR" dirty="0"/>
              <a:t>)</a:t>
            </a:r>
            <a:r>
              <a:rPr lang="ko-KR" altLang="en-US" dirty="0"/>
              <a:t>의 높이 </a:t>
            </a:r>
            <a:r>
              <a:rPr lang="en-US" altLang="ko-KR" dirty="0"/>
              <a:t>= s = 3.4 mm</a:t>
            </a:r>
            <a:endParaRPr lang="ko-KR" altLang="en-US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CFCC4F-99E4-7E12-6A7B-E70520CC39CE}"/>
              </a:ext>
            </a:extLst>
          </p:cNvPr>
          <p:cNvSpPr txBox="1"/>
          <p:nvPr/>
        </p:nvSpPr>
        <p:spPr>
          <a:xfrm>
            <a:off x="5295440" y="6146417"/>
            <a:ext cx="161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q = 4.938 mm</a:t>
            </a:r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4946625" cy="369332"/>
              </a:xfrm>
              <a:prstGeom prst="rect">
                <a:avLst/>
              </a:prstGeom>
              <a:blipFill>
                <a:blip r:embed="rId5"/>
                <a:stretch>
                  <a:fillRect l="-986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3546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632932" cy="2781552"/>
            <a:chOff x="812742" y="2708827"/>
            <a:chExt cx="6632932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19267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50" y="4070839"/>
              <a:ext cx="21888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벽 두께 </a:t>
            </a:r>
            <a:r>
              <a:rPr lang="en-US" altLang="ko-KR" dirty="0"/>
              <a:t>= 0.8 mm</a:t>
            </a:r>
          </a:p>
          <a:p>
            <a:r>
              <a:rPr lang="ko-KR" altLang="en-US" dirty="0"/>
              <a:t>끼우는 곳의 높이 </a:t>
            </a:r>
            <a:r>
              <a:rPr lang="en-US" altLang="ko-KR" dirty="0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3" y="4041218"/>
            <a:ext cx="196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1096370" y="2926574"/>
            <a:ext cx="4281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546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2663" y="323134"/>
            <a:ext cx="59882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 err="1"/>
              <a:t>인벤터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그리고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543140"/>
            <a:ext cx="2705712" cy="186347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820804" y="1813657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한 변이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인 정팔각형의 넓이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r>
                  <a:rPr lang="ko-KR" altLang="en-US" dirty="0"/>
                  <a:t>높이 </a:t>
                </a:r>
                <a:r>
                  <a:rPr lang="en-US" altLang="ko-KR" dirty="0"/>
                  <a:t>= L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팔각기둥의 부피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726" y="3669705"/>
                <a:ext cx="4656303" cy="1902059"/>
              </a:xfrm>
              <a:prstGeom prst="rect">
                <a:avLst/>
              </a:prstGeom>
              <a:blipFill>
                <a:blip r:embed="rId4"/>
                <a:stretch>
                  <a:fillRect l="-1180" t="-321" b="-32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3750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</a:t>
              </a:r>
              <a:endParaRPr lang="ko-KR" altLang="en-US" dirty="0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4489743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8489" y="1978946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4633279" y="528183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148607" y="3920027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6863755" y="4134554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3949888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9" y="4268455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596" y="3949888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2372" y="3445944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012" y="4439093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5555152" y="2256029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185" y="2161156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4814560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258" y="5304833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5967612" y="1426070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303620" y="252761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012931" y="2532493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</a:t>
            </a:r>
            <a:r>
              <a:rPr lang="ko-KR" altLang="en-US" sz="4800"/>
              <a:t>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와       는 아래의 삼각형을 밑면으로 하고 </a:t>
                </a:r>
                <a:endParaRPr lang="en-US" altLang="ko-KR" dirty="0"/>
              </a:p>
              <a:p>
                <a:r>
                  <a:rPr lang="ko-KR" altLang="en-US" dirty="0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 dirty="0"/>
                  <a:t>, q</a:t>
                </a:r>
                <a:r>
                  <a:rPr lang="ko-KR" altLang="en-US" dirty="0"/>
                  <a:t>를 높이로 하는 삼각뿔이다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81C17B56-2ADD-39EF-988B-9DB3C8AA9A6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18"/>
          <a:stretch/>
        </p:blipFill>
        <p:spPr>
          <a:xfrm>
            <a:off x="285361" y="4873964"/>
            <a:ext cx="3777876" cy="17009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313" y="1314352"/>
            <a:ext cx="2086267" cy="1281292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5937" y="140495"/>
            <a:ext cx="2106316" cy="107837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69332"/>
              </a:xfrm>
              <a:prstGeom prst="rect">
                <a:avLst/>
              </a:prstGeom>
              <a:blipFill>
                <a:blip r:embed="rId1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3465</TotalTime>
  <Words>1139</Words>
  <Application>Microsoft Office PowerPoint</Application>
  <PresentationFormat>와이드스크린</PresentationFormat>
  <Paragraphs>255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2" baseType="lpstr">
      <vt:lpstr>Microsoft GothicNeo</vt:lpstr>
      <vt:lpstr>Arial</vt:lpstr>
      <vt:lpstr>Cambria Math</vt:lpstr>
      <vt:lpstr>3DFloatVTI</vt:lpstr>
      <vt:lpstr>            팔각형 5층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부피 구하는 과정(식 검증) </vt:lpstr>
      <vt:lpstr>이론식을 통한 액추에이터 힘 계산</vt:lpstr>
      <vt:lpstr>이론식을 통한 액추에이터 힘 계산</vt:lpstr>
      <vt:lpstr>이론식을 통한 액추에이터 힘 계산</vt:lpstr>
      <vt:lpstr>이론식을 통한 액추에이터 힘 계산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24</cp:revision>
  <dcterms:created xsi:type="dcterms:W3CDTF">2023-06-21T08:57:28Z</dcterms:created>
  <dcterms:modified xsi:type="dcterms:W3CDTF">2023-06-28T08:24:17Z</dcterms:modified>
</cp:coreProperties>
</file>